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13716000" cx="24377650"/>
  <p:notesSz cx="6858000" cy="9144000"/>
  <p:embeddedFontLst>
    <p:embeddedFont>
      <p:font typeface="Roboto Thin"/>
      <p:regular r:id="rId44"/>
      <p:bold r:id="rId45"/>
      <p:italic r:id="rId46"/>
      <p:boldItalic r:id="rId47"/>
    </p:embeddedFont>
    <p:embeddedFont>
      <p:font typeface="Roboto Medium"/>
      <p:regular r:id="rId48"/>
      <p:bold r:id="rId49"/>
      <p:italic r:id="rId50"/>
      <p:boldItalic r:id="rId51"/>
    </p:embeddedFont>
    <p:embeddedFont>
      <p:font typeface="Roboto"/>
      <p:regular r:id="rId52"/>
      <p:bold r:id="rId53"/>
      <p:italic r:id="rId54"/>
      <p:boldItalic r:id="rId55"/>
    </p:embeddedFont>
    <p:embeddedFont>
      <p:font typeface="Amatic SC"/>
      <p:regular r:id="rId56"/>
      <p:bold r:id="rId57"/>
    </p:embeddedFont>
    <p:embeddedFont>
      <p:font typeface="Inconsolata"/>
      <p:regular r:id="rId58"/>
      <p:bold r:id="rId59"/>
    </p:embeddedFont>
    <p:embeddedFont>
      <p:font typeface="Poppins"/>
      <p:regular r:id="rId60"/>
      <p:bold r:id="rId61"/>
      <p:italic r:id="rId62"/>
      <p:boldItalic r:id="rId63"/>
    </p:embeddedFont>
    <p:embeddedFont>
      <p:font typeface="Lato Light"/>
      <p:regular r:id="rId64"/>
      <p:bold r:id="rId65"/>
      <p:italic r:id="rId66"/>
      <p:boldItalic r:id="rId67"/>
    </p:embeddedFont>
    <p:embeddedFont>
      <p:font typeface="Poppins Medium"/>
      <p:regular r:id="rId68"/>
      <p:bold r:id="rId69"/>
      <p:italic r:id="rId70"/>
      <p:boldItalic r:id="rId71"/>
    </p:embeddedFont>
    <p:embeddedFont>
      <p:font typeface="Roboto Light"/>
      <p:regular r:id="rId72"/>
      <p:bold r:id="rId73"/>
      <p:italic r:id="rId74"/>
      <p:boldItalic r:id="rId75"/>
    </p:embeddedFont>
    <p:embeddedFont>
      <p:font typeface="Helvetica Neue"/>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11E497-8DCF-487E-BBCC-19FC8F226103}">
  <a:tblStyle styleId="{9B11E497-8DCF-487E-BBCC-19FC8F2261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obotoThin-regular.fntdata"/><Relationship Id="rId43" Type="http://schemas.openxmlformats.org/officeDocument/2006/relationships/slide" Target="slides/slide35.xml"/><Relationship Id="rId46" Type="http://schemas.openxmlformats.org/officeDocument/2006/relationships/font" Target="fonts/RobotoThin-italic.fntdata"/><Relationship Id="rId45" Type="http://schemas.openxmlformats.org/officeDocument/2006/relationships/font" Target="fonts/RobotoThin-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regular.fntdata"/><Relationship Id="rId47" Type="http://schemas.openxmlformats.org/officeDocument/2006/relationships/font" Target="fonts/RobotoThin-boldItalic.fntdata"/><Relationship Id="rId49" Type="http://schemas.openxmlformats.org/officeDocument/2006/relationships/font" Target="fonts/Roboto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23.xml"/><Relationship Id="rId75" Type="http://schemas.openxmlformats.org/officeDocument/2006/relationships/font" Target="fonts/RobotoLight-boldItalic.fntdata"/><Relationship Id="rId30" Type="http://schemas.openxmlformats.org/officeDocument/2006/relationships/slide" Target="slides/slide22.xml"/><Relationship Id="rId74" Type="http://schemas.openxmlformats.org/officeDocument/2006/relationships/font" Target="fonts/RobotoLight-italic.fntdata"/><Relationship Id="rId33" Type="http://schemas.openxmlformats.org/officeDocument/2006/relationships/slide" Target="slides/slide25.xml"/><Relationship Id="rId77" Type="http://schemas.openxmlformats.org/officeDocument/2006/relationships/font" Target="fonts/HelveticaNeue-bold.fntdata"/><Relationship Id="rId32" Type="http://schemas.openxmlformats.org/officeDocument/2006/relationships/slide" Target="slides/slide24.xml"/><Relationship Id="rId76" Type="http://schemas.openxmlformats.org/officeDocument/2006/relationships/font" Target="fonts/HelveticaNeue-regular.fntdata"/><Relationship Id="rId35" Type="http://schemas.openxmlformats.org/officeDocument/2006/relationships/slide" Target="slides/slide27.xml"/><Relationship Id="rId79" Type="http://schemas.openxmlformats.org/officeDocument/2006/relationships/font" Target="fonts/HelveticaNeue-boldItalic.fntdata"/><Relationship Id="rId34" Type="http://schemas.openxmlformats.org/officeDocument/2006/relationships/slide" Target="slides/slide26.xml"/><Relationship Id="rId78" Type="http://schemas.openxmlformats.org/officeDocument/2006/relationships/font" Target="fonts/HelveticaNeue-italic.fntdata"/><Relationship Id="rId71" Type="http://schemas.openxmlformats.org/officeDocument/2006/relationships/font" Target="fonts/PoppinsMedium-boldItalic.fntdata"/><Relationship Id="rId70" Type="http://schemas.openxmlformats.org/officeDocument/2006/relationships/font" Target="fonts/PoppinsMedium-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italic.fntdata"/><Relationship Id="rId61" Type="http://schemas.openxmlformats.org/officeDocument/2006/relationships/font" Target="fonts/Poppins-bold.fntdata"/><Relationship Id="rId20" Type="http://schemas.openxmlformats.org/officeDocument/2006/relationships/slide" Target="slides/slide12.xml"/><Relationship Id="rId64" Type="http://schemas.openxmlformats.org/officeDocument/2006/relationships/font" Target="fonts/LatoLight-regular.fntdata"/><Relationship Id="rId63" Type="http://schemas.openxmlformats.org/officeDocument/2006/relationships/font" Target="fonts/Poppins-boldItalic.fntdata"/><Relationship Id="rId22" Type="http://schemas.openxmlformats.org/officeDocument/2006/relationships/slide" Target="slides/slide14.xml"/><Relationship Id="rId66" Type="http://schemas.openxmlformats.org/officeDocument/2006/relationships/font" Target="fonts/LatoLight-italic.fntdata"/><Relationship Id="rId21" Type="http://schemas.openxmlformats.org/officeDocument/2006/relationships/slide" Target="slides/slide13.xml"/><Relationship Id="rId65" Type="http://schemas.openxmlformats.org/officeDocument/2006/relationships/font" Target="fonts/LatoLight-bold.fntdata"/><Relationship Id="rId24" Type="http://schemas.openxmlformats.org/officeDocument/2006/relationships/slide" Target="slides/slide16.xml"/><Relationship Id="rId68" Type="http://schemas.openxmlformats.org/officeDocument/2006/relationships/font" Target="fonts/PoppinsMedium-regular.fntdata"/><Relationship Id="rId23" Type="http://schemas.openxmlformats.org/officeDocument/2006/relationships/slide" Target="slides/slide15.xml"/><Relationship Id="rId67" Type="http://schemas.openxmlformats.org/officeDocument/2006/relationships/font" Target="fonts/LatoLight-boldItalic.fntdata"/><Relationship Id="rId60" Type="http://schemas.openxmlformats.org/officeDocument/2006/relationships/font" Target="fonts/Poppins-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3.xml"/><Relationship Id="rId55" Type="http://schemas.openxmlformats.org/officeDocument/2006/relationships/font" Target="fonts/Roboto-boldItalic.fntdata"/><Relationship Id="rId10" Type="http://schemas.openxmlformats.org/officeDocument/2006/relationships/slide" Target="slides/slide2.xml"/><Relationship Id="rId54" Type="http://schemas.openxmlformats.org/officeDocument/2006/relationships/font" Target="fonts/Roboto-italic.fntdata"/><Relationship Id="rId13" Type="http://schemas.openxmlformats.org/officeDocument/2006/relationships/slide" Target="slides/slide5.xml"/><Relationship Id="rId57" Type="http://schemas.openxmlformats.org/officeDocument/2006/relationships/font" Target="fonts/AmaticSC-bold.fntdata"/><Relationship Id="rId12" Type="http://schemas.openxmlformats.org/officeDocument/2006/relationships/slide" Target="slides/slide4.xml"/><Relationship Id="rId56" Type="http://schemas.openxmlformats.org/officeDocument/2006/relationships/font" Target="fonts/AmaticSC-regular.fntdata"/><Relationship Id="rId15" Type="http://schemas.openxmlformats.org/officeDocument/2006/relationships/slide" Target="slides/slide7.xml"/><Relationship Id="rId59" Type="http://schemas.openxmlformats.org/officeDocument/2006/relationships/font" Target="fonts/Inconsolata-bold.fntdata"/><Relationship Id="rId14" Type="http://schemas.openxmlformats.org/officeDocument/2006/relationships/slide" Target="slides/slide6.xml"/><Relationship Id="rId58" Type="http://schemas.openxmlformats.org/officeDocument/2006/relationships/font" Target="fonts/Inconsolata-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d7194c5164_0_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d7194c5164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d7194c5164_0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d7194c5164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d7194c5164_0_1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d7194c5164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d7194c5164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d7194c5164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d7194c5164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d7194c5164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d7194c5164_0_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d7194c5164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The </a:t>
            </a:r>
            <a:r>
              <a:rPr b="1" lang="en-US">
                <a:latin typeface="Times New Roman"/>
                <a:ea typeface="Times New Roman"/>
                <a:cs typeface="Times New Roman"/>
                <a:sym typeface="Times New Roman"/>
              </a:rPr>
              <a:t>Splunk Add-on for Apache Web Server</a:t>
            </a:r>
            <a:r>
              <a:rPr lang="en-US">
                <a:latin typeface="Times New Roman"/>
                <a:ea typeface="Times New Roman"/>
                <a:cs typeface="Times New Roman"/>
                <a:sym typeface="Times New Roman"/>
              </a:rPr>
              <a:t> is a powerful tool for transforming Apache logs into actionable insights. It saves time, enhances security and performance monitoring, and integrates seamlessly with broader IT and security workflows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10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6.png"/><Relationship Id="rId4" Type="http://schemas.openxmlformats.org/officeDocument/2006/relationships/image" Target="../media/image10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0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5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6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2.png"/><Relationship Id="rId4"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0.png"/><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5.xml"/><Relationship Id="rId3" Type="http://schemas.openxmlformats.org/officeDocument/2006/relationships/image" Target="../media/image1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5.png"/><Relationship Id="rId4" Type="http://schemas.openxmlformats.org/officeDocument/2006/relationships/image" Target="../media/image1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 Id="rId3" Type="http://schemas.openxmlformats.org/officeDocument/2006/relationships/image" Target="../media/image1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2.png"/><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9.png"/><Relationship Id="rId4" Type="http://schemas.openxmlformats.org/officeDocument/2006/relationships/image" Target="../media/image1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Decrypters</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pic>
        <p:nvPicPr>
          <p:cNvPr id="1397" name="Google Shape;1397;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8" name="Google Shape;1398;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9" name="Google Shape;1399;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0" name="Google Shape;1400;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6" name="Google Shape;1406;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7" name="Google Shape;1407;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 </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rPr lang="en-US" sz="4400">
                <a:solidFill>
                  <a:schemeClr val="dk1"/>
                </a:solidFill>
              </a:rPr>
              <a:t>Signatures</a:t>
            </a:r>
            <a:r>
              <a:rPr lang="en-US" sz="4400"/>
              <a:t>: </a:t>
            </a:r>
            <a:endParaRPr sz="4400"/>
          </a:p>
          <a:p>
            <a:pPr indent="0" lvl="0" marL="0" rtl="0" algn="l">
              <a:spcBef>
                <a:spcPts val="1200"/>
              </a:spcBef>
              <a:spcAft>
                <a:spcPts val="0"/>
              </a:spcAft>
              <a:buNone/>
            </a:pPr>
            <a:r>
              <a:rPr lang="en-US" sz="4400">
                <a:solidFill>
                  <a:schemeClr val="dk1"/>
                </a:solidFill>
              </a:rPr>
              <a:t>Shows a table of signatures and their associated ID values</a:t>
            </a:r>
            <a:endParaRPr sz="4400">
              <a:solidFill>
                <a:schemeClr val="dk1"/>
              </a:solidFill>
            </a:endParaRPr>
          </a:p>
          <a:p>
            <a:pPr indent="0" lvl="0" marL="0" rtl="0" algn="l">
              <a:spcBef>
                <a:spcPts val="1200"/>
              </a:spcBef>
              <a:spcAft>
                <a:spcPts val="0"/>
              </a:spcAft>
              <a:buClr>
                <a:schemeClr val="dk1"/>
              </a:buClr>
              <a:buSzPts val="1100"/>
              <a:buFont typeface="Arial"/>
              <a:buNone/>
            </a:pPr>
            <a:r>
              <a:rPr lang="en-US" sz="2700">
                <a:solidFill>
                  <a:schemeClr val="dk1"/>
                </a:solidFill>
              </a:rPr>
              <a:t>(source=”windows_server_logs.csv” host=”windows_server_logs.csv sourcetype=”csv” | top limit=20 signature signature_id)</a:t>
            </a:r>
            <a:endParaRPr sz="4400">
              <a:solidFill>
                <a:schemeClr val="dk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pic>
        <p:nvPicPr>
          <p:cNvPr id="1408" name="Google Shape;1408;p93"/>
          <p:cNvPicPr preferRelativeResize="0"/>
          <p:nvPr/>
        </p:nvPicPr>
        <p:blipFill>
          <a:blip r:embed="rId3">
            <a:alphaModFix/>
          </a:blip>
          <a:stretch>
            <a:fillRect/>
          </a:stretch>
        </p:blipFill>
        <p:spPr>
          <a:xfrm>
            <a:off x="827400" y="7518988"/>
            <a:ext cx="22694748" cy="46431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14" name="Google Shape;1414;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5" name="Google Shape;1415;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 </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rPr lang="en-US" sz="4400">
                <a:solidFill>
                  <a:schemeClr val="dk1"/>
                </a:solidFill>
              </a:rPr>
              <a:t>Severity</a:t>
            </a:r>
            <a:r>
              <a:rPr lang="en-US" sz="4400"/>
              <a:t>: </a:t>
            </a:r>
            <a:endParaRPr sz="4400"/>
          </a:p>
          <a:p>
            <a:pPr indent="0" lvl="0" marL="0" rtl="0" algn="l">
              <a:spcBef>
                <a:spcPts val="1200"/>
              </a:spcBef>
              <a:spcAft>
                <a:spcPts val="0"/>
              </a:spcAft>
              <a:buNone/>
            </a:pPr>
            <a:r>
              <a:rPr lang="en-US" sz="4400">
                <a:solidFill>
                  <a:schemeClr val="dk1"/>
                </a:solidFill>
              </a:rPr>
              <a:t>Shows a table with the different severity levels, with their respective count and percent. </a:t>
            </a:r>
            <a:r>
              <a:rPr lang="en-US" sz="2700">
                <a:solidFill>
                  <a:schemeClr val="dk1"/>
                </a:solidFill>
              </a:rPr>
              <a:t>(source=”windows_server_logs.csv” host=”windows_server_logs.csv sourcetype=”csv” | top limit=20 severity)</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pic>
        <p:nvPicPr>
          <p:cNvPr id="1416" name="Google Shape;1416;p94"/>
          <p:cNvPicPr preferRelativeResize="0"/>
          <p:nvPr/>
        </p:nvPicPr>
        <p:blipFill rotWithShape="1">
          <a:blip r:embed="rId3">
            <a:alphaModFix/>
          </a:blip>
          <a:srcRect b="34201" l="0" r="0" t="0"/>
          <a:stretch/>
        </p:blipFill>
        <p:spPr>
          <a:xfrm>
            <a:off x="2158425" y="6935450"/>
            <a:ext cx="20345249" cy="601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22" name="Google Shape;142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3" name="Google Shape;1423;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 </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rPr lang="en-US" sz="4400">
                <a:solidFill>
                  <a:schemeClr val="dk1"/>
                </a:solidFill>
              </a:rPr>
              <a:t>Activity Status</a:t>
            </a:r>
            <a:r>
              <a:rPr lang="en-US" sz="4400"/>
              <a:t>: </a:t>
            </a:r>
            <a:endParaRPr sz="4400"/>
          </a:p>
          <a:p>
            <a:pPr indent="0" lvl="0" marL="0" rtl="0" algn="l">
              <a:spcBef>
                <a:spcPts val="1200"/>
              </a:spcBef>
              <a:spcAft>
                <a:spcPts val="0"/>
              </a:spcAft>
              <a:buNone/>
            </a:pPr>
            <a:r>
              <a:rPr lang="en-US" sz="4400">
                <a:solidFill>
                  <a:schemeClr val="dk1"/>
                </a:solidFill>
              </a:rPr>
              <a:t>Shows a table with the two status’ (success and failure) and their respective percentages </a:t>
            </a:r>
            <a:r>
              <a:rPr lang="en-US" sz="2700">
                <a:solidFill>
                  <a:schemeClr val="dk1"/>
                </a:solidFill>
              </a:rPr>
              <a:t>(source=”windows_server_logs.csv” host=”windows_server_logs.csv sourcetype=”csv” | top limit=20 status)</a:t>
            </a:r>
            <a:endParaRPr sz="2700">
              <a:solidFill>
                <a:schemeClr val="dk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pic>
        <p:nvPicPr>
          <p:cNvPr id="1424" name="Google Shape;1424;p95"/>
          <p:cNvPicPr preferRelativeResize="0"/>
          <p:nvPr/>
        </p:nvPicPr>
        <p:blipFill rotWithShape="1">
          <a:blip r:embed="rId3">
            <a:alphaModFix/>
          </a:blip>
          <a:srcRect b="36632" l="0" r="0" t="0"/>
          <a:stretch/>
        </p:blipFill>
        <p:spPr>
          <a:xfrm>
            <a:off x="3203025" y="6637625"/>
            <a:ext cx="17971602" cy="5310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0" name="Google Shape;1430;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1" name="Google Shape;1431;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2" name="Google Shape;1432;p96"/>
          <p:cNvGraphicFramePr/>
          <p:nvPr/>
        </p:nvGraphicFramePr>
        <p:xfrm>
          <a:off x="1296213" y="3863700"/>
          <a:ext cx="3000000" cy="3000000"/>
        </p:xfrm>
        <a:graphic>
          <a:graphicData uri="http://schemas.openxmlformats.org/drawingml/2006/table">
            <a:tbl>
              <a:tblPr>
                <a:noFill/>
                <a:tableStyleId>{9B11E497-8DCF-487E-BBCC-19FC8F226103}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Hourly Failed Activity</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Tracking Failed </a:t>
                      </a:r>
                      <a:r>
                        <a:rPr lang="en-US" sz="4400">
                          <a:latin typeface="Roboto"/>
                          <a:ea typeface="Roboto"/>
                          <a:cs typeface="Roboto"/>
                          <a:sym typeface="Roboto"/>
                        </a:rPr>
                        <a:t>Logins</a:t>
                      </a:r>
                      <a:r>
                        <a:rPr lang="en-US" sz="4400">
                          <a:latin typeface="Roboto"/>
                          <a:ea typeface="Roboto"/>
                          <a:cs typeface="Roboto"/>
                          <a:sym typeface="Roboto"/>
                        </a:rPr>
                        <a:t> based on status</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3" name="Google Shape;1433;p96"/>
          <p:cNvSpPr txBox="1"/>
          <p:nvPr/>
        </p:nvSpPr>
        <p:spPr>
          <a:xfrm>
            <a:off x="2551225" y="872972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During the standard logs, there were an average of 6 failure logs per hour, with a maximum of 10. Due to the chance that 11 or 12 could still be within range, we set the threshold of the alert to 15.</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9" name="Google Shape;1439;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0" name="Google Shape;1440;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1" name="Google Shape;1441;p97"/>
          <p:cNvGraphicFramePr/>
          <p:nvPr/>
        </p:nvGraphicFramePr>
        <p:xfrm>
          <a:off x="1296213" y="3863700"/>
          <a:ext cx="3000000" cy="3000000"/>
        </p:xfrm>
        <a:graphic>
          <a:graphicData uri="http://schemas.openxmlformats.org/drawingml/2006/table">
            <a:tbl>
              <a:tblPr>
                <a:noFill/>
                <a:tableStyleId>{9B11E497-8DCF-487E-BBCC-19FC8F226103}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Hourly Successful Log-on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Tracking Successful Logins based on signature ID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14</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&gt;25</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2" name="Google Shape;1442;p97"/>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During the standard logs, there were an average of 14 failure logs per hour, with a maximum of 21. We set the threshold of the alert to 25 to catch any excess logins per hour.</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8" name="Google Shape;1448;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9" name="Google Shape;1449;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0" name="Google Shape;1450;p98"/>
          <p:cNvGraphicFramePr/>
          <p:nvPr/>
        </p:nvGraphicFramePr>
        <p:xfrm>
          <a:off x="1296213" y="3863700"/>
          <a:ext cx="3000000" cy="3000000"/>
        </p:xfrm>
        <a:graphic>
          <a:graphicData uri="http://schemas.openxmlformats.org/drawingml/2006/table">
            <a:tbl>
              <a:tblPr>
                <a:noFill/>
                <a:tableStyleId>{9B11E497-8DCF-487E-BBCC-19FC8F226103}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Hourly Account Deletion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Tracking Account Deletions based on signature ID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&gt;25</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1" name="Google Shape;1451;p98"/>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During the standard logs, there were an average of 13 failure logs per hour, with a maximum of 22. We set the threshold of the alert to 25 to catch any excess logins per hour.</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58" name="Google Shape;1458;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9" name="Google Shape;1459;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0" name="Google Shape;1460;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61" name="Google Shape;1461;p99"/>
          <p:cNvPicPr preferRelativeResize="0"/>
          <p:nvPr/>
        </p:nvPicPr>
        <p:blipFill>
          <a:blip r:embed="rId3">
            <a:alphaModFix/>
          </a:blip>
          <a:stretch>
            <a:fillRect/>
          </a:stretch>
        </p:blipFill>
        <p:spPr>
          <a:xfrm>
            <a:off x="754150" y="3967550"/>
            <a:ext cx="10745100" cy="5995972"/>
          </a:xfrm>
          <a:prstGeom prst="rect">
            <a:avLst/>
          </a:prstGeom>
          <a:noFill/>
          <a:ln>
            <a:noFill/>
          </a:ln>
        </p:spPr>
      </p:pic>
      <p:pic>
        <p:nvPicPr>
          <p:cNvPr id="1462" name="Google Shape;1462;p99"/>
          <p:cNvPicPr preferRelativeResize="0"/>
          <p:nvPr/>
        </p:nvPicPr>
        <p:blipFill>
          <a:blip r:embed="rId4">
            <a:alphaModFix/>
          </a:blip>
          <a:stretch>
            <a:fillRect/>
          </a:stretch>
        </p:blipFill>
        <p:spPr>
          <a:xfrm>
            <a:off x="12180494" y="3967550"/>
            <a:ext cx="11443005" cy="599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68" name="Google Shape;1468;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69" name="Google Shape;1469;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70" name="Google Shape;1470;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76" name="Google Shape;1476;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7" name="Google Shape;1477;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rPr lang="en-US" sz="4400"/>
              <a:t>HTTP Methods:</a:t>
            </a:r>
            <a:endParaRPr sz="4400"/>
          </a:p>
          <a:p>
            <a:pPr indent="0" lvl="0" marL="0" rtl="0" algn="l">
              <a:spcBef>
                <a:spcPts val="1200"/>
              </a:spcBef>
              <a:spcAft>
                <a:spcPts val="0"/>
              </a:spcAft>
              <a:buClr>
                <a:schemeClr val="dk1"/>
              </a:buClr>
              <a:buSzPts val="1100"/>
              <a:buFont typeface="Arial"/>
              <a:buNone/>
            </a:pPr>
            <a:r>
              <a:rPr lang="en-US" sz="4400">
                <a:solidFill>
                  <a:schemeClr val="dk1"/>
                </a:solidFill>
              </a:rPr>
              <a:t>Shows a table of the different HTTP methods used in the logs.</a:t>
            </a:r>
            <a:endParaRPr sz="4400">
              <a:solidFill>
                <a:schemeClr val="dk1"/>
              </a:solidFill>
            </a:endParaRPr>
          </a:p>
          <a:p>
            <a:pPr indent="0" lvl="0" marL="0" rtl="0" algn="l">
              <a:spcBef>
                <a:spcPts val="0"/>
              </a:spcBef>
              <a:spcAft>
                <a:spcPts val="0"/>
              </a:spcAft>
              <a:buClr>
                <a:schemeClr val="dk1"/>
              </a:buClr>
              <a:buSzPts val="1100"/>
              <a:buFont typeface="Arial"/>
              <a:buNone/>
            </a:pPr>
            <a:r>
              <a:rPr lang="en-US" sz="2700">
                <a:solidFill>
                  <a:schemeClr val="dk1"/>
                </a:solidFill>
              </a:rPr>
              <a:t>(source=”apache_logs.csv” host=”apache_logs.csv sourcetype=”access_combined” | top limit=20 method)</a:t>
            </a:r>
            <a:endParaRPr sz="4400">
              <a:solidFill>
                <a:schemeClr val="dk1"/>
              </a:solidFill>
            </a:endParaRPr>
          </a:p>
          <a:p>
            <a:pPr indent="0" lvl="0" marL="0" rtl="0" algn="l">
              <a:spcBef>
                <a:spcPts val="120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pic>
        <p:nvPicPr>
          <p:cNvPr id="1478" name="Google Shape;1478;p101"/>
          <p:cNvPicPr preferRelativeResize="0"/>
          <p:nvPr/>
        </p:nvPicPr>
        <p:blipFill>
          <a:blip r:embed="rId3">
            <a:alphaModFix/>
          </a:blip>
          <a:stretch>
            <a:fillRect/>
          </a:stretch>
        </p:blipFill>
        <p:spPr>
          <a:xfrm>
            <a:off x="3933562" y="6345050"/>
            <a:ext cx="16510375" cy="660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84" name="Google Shape;148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5" name="Google Shape;1485;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rPr lang="en-US" sz="4400">
                <a:solidFill>
                  <a:schemeClr val="dk1"/>
                </a:solidFill>
              </a:rPr>
              <a:t>HTTP Response Codes</a:t>
            </a:r>
            <a:r>
              <a:rPr lang="en-US" sz="4400"/>
              <a:t>:</a:t>
            </a:r>
            <a:endParaRPr sz="4400"/>
          </a:p>
          <a:p>
            <a:pPr indent="0" lvl="0" marL="0" rtl="0" algn="l">
              <a:spcBef>
                <a:spcPts val="1200"/>
              </a:spcBef>
              <a:spcAft>
                <a:spcPts val="0"/>
              </a:spcAft>
              <a:buNone/>
            </a:pPr>
            <a:r>
              <a:rPr lang="en-US" sz="4400">
                <a:solidFill>
                  <a:schemeClr val="dk1"/>
                </a:solidFill>
              </a:rPr>
              <a:t>Shows a table of the of the HTTP response codes in the logs and their respective counts and percents</a:t>
            </a:r>
            <a:r>
              <a:rPr lang="en-US" sz="4400">
                <a:solidFill>
                  <a:schemeClr val="dk1"/>
                </a:solidFill>
              </a:rPr>
              <a:t>.</a:t>
            </a:r>
            <a:endParaRPr sz="4400">
              <a:solidFill>
                <a:schemeClr val="dk1"/>
              </a:solidFill>
            </a:endParaRPr>
          </a:p>
          <a:p>
            <a:pPr indent="0" lvl="0" marL="0" rtl="0" algn="l">
              <a:spcBef>
                <a:spcPts val="0"/>
              </a:spcBef>
              <a:spcAft>
                <a:spcPts val="0"/>
              </a:spcAft>
              <a:buClr>
                <a:schemeClr val="dk1"/>
              </a:buClr>
              <a:buSzPts val="1100"/>
              <a:buFont typeface="Arial"/>
              <a:buNone/>
            </a:pPr>
            <a:r>
              <a:rPr lang="en-US" sz="2700">
                <a:solidFill>
                  <a:schemeClr val="dk1"/>
                </a:solidFill>
              </a:rPr>
              <a:t>(source=”apache_logs.csv” host=”apache_logs.csv sourcetype=”access_combined” | stats count by status)</a:t>
            </a:r>
            <a:endParaRPr sz="4400">
              <a:solidFill>
                <a:schemeClr val="dk1"/>
              </a:solidFill>
            </a:endParaRPr>
          </a:p>
          <a:p>
            <a:pPr indent="0" lvl="0" marL="0" rtl="0" algn="l">
              <a:spcBef>
                <a:spcPts val="120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pic>
        <p:nvPicPr>
          <p:cNvPr id="1486" name="Google Shape;1486;p102"/>
          <p:cNvPicPr preferRelativeResize="0"/>
          <p:nvPr/>
        </p:nvPicPr>
        <p:blipFill rotWithShape="1">
          <a:blip r:embed="rId3">
            <a:alphaModFix/>
          </a:blip>
          <a:srcRect b="0" l="0" r="0" t="13614"/>
          <a:stretch/>
        </p:blipFill>
        <p:spPr>
          <a:xfrm>
            <a:off x="3390074" y="6856950"/>
            <a:ext cx="17597500" cy="618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92" name="Google Shape;1492;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3" name="Google Shape;1493;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rPr lang="en-US" sz="4400">
                <a:solidFill>
                  <a:schemeClr val="dk1"/>
                </a:solidFill>
              </a:rPr>
              <a:t>Referer Domains</a:t>
            </a:r>
            <a:r>
              <a:rPr lang="en-US" sz="4400"/>
              <a:t>:</a:t>
            </a:r>
            <a:endParaRPr sz="4400"/>
          </a:p>
          <a:p>
            <a:pPr indent="0" lvl="0" marL="0" rtl="0" algn="l">
              <a:spcBef>
                <a:spcPts val="1200"/>
              </a:spcBef>
              <a:spcAft>
                <a:spcPts val="0"/>
              </a:spcAft>
              <a:buNone/>
            </a:pPr>
            <a:r>
              <a:rPr lang="en-US" sz="4400">
                <a:solidFill>
                  <a:schemeClr val="dk1"/>
                </a:solidFill>
              </a:rPr>
              <a:t>Shows a table of the top 10 domains that referred to the VSI’s website</a:t>
            </a:r>
            <a:endParaRPr sz="4400">
              <a:solidFill>
                <a:schemeClr val="dk1"/>
              </a:solidFill>
            </a:endParaRPr>
          </a:p>
          <a:p>
            <a:pPr indent="0" lvl="0" marL="0" rtl="0" algn="l">
              <a:spcBef>
                <a:spcPts val="0"/>
              </a:spcBef>
              <a:spcAft>
                <a:spcPts val="0"/>
              </a:spcAft>
              <a:buClr>
                <a:schemeClr val="dk1"/>
              </a:buClr>
              <a:buSzPts val="1100"/>
              <a:buFont typeface="Arial"/>
              <a:buNone/>
            </a:pPr>
            <a:r>
              <a:rPr lang="en-US" sz="2700">
                <a:solidFill>
                  <a:schemeClr val="dk1"/>
                </a:solidFill>
              </a:rPr>
              <a:t>(source=”apache_logs.csv” host=”apache_logs.csv sourcetype=”access_combined” | top limit=10 referer_domain)</a:t>
            </a:r>
            <a:endParaRPr sz="4400">
              <a:solidFill>
                <a:schemeClr val="dk1"/>
              </a:solidFill>
            </a:endParaRPr>
          </a:p>
          <a:p>
            <a:pPr indent="0" lvl="0" marL="0" rtl="0" algn="l">
              <a:spcBef>
                <a:spcPts val="120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pic>
        <p:nvPicPr>
          <p:cNvPr id="1494" name="Google Shape;1494;p103"/>
          <p:cNvPicPr preferRelativeResize="0"/>
          <p:nvPr/>
        </p:nvPicPr>
        <p:blipFill>
          <a:blip r:embed="rId3">
            <a:alphaModFix/>
          </a:blip>
          <a:stretch>
            <a:fillRect/>
          </a:stretch>
        </p:blipFill>
        <p:spPr>
          <a:xfrm>
            <a:off x="4041713" y="6213400"/>
            <a:ext cx="16266125" cy="728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00" name="Google Shape;1500;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1" name="Google Shape;1501;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2" name="Google Shape;1502;p104"/>
          <p:cNvGraphicFramePr/>
          <p:nvPr/>
        </p:nvGraphicFramePr>
        <p:xfrm>
          <a:off x="1296213" y="3863700"/>
          <a:ext cx="3000000" cy="3000000"/>
        </p:xfrm>
        <a:graphic>
          <a:graphicData uri="http://schemas.openxmlformats.org/drawingml/2006/table">
            <a:tbl>
              <a:tblPr>
                <a:noFill/>
                <a:tableStyleId>{9B11E497-8DCF-487E-BBCC-19FC8F226103}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Post Method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Create alert for suspicious Post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3" name="Google Shape;1503;p104"/>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We analyzed the number of Post requests and the maximum was 7. Keeping the threshold greater than 10 reduces chances of false positives. </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09" name="Google Shape;150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0" name="Google Shape;1510;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1" name="Google Shape;1511;p105"/>
          <p:cNvGraphicFramePr/>
          <p:nvPr/>
        </p:nvGraphicFramePr>
        <p:xfrm>
          <a:off x="1296213" y="3863700"/>
          <a:ext cx="3000000" cy="3000000"/>
        </p:xfrm>
        <a:graphic>
          <a:graphicData uri="http://schemas.openxmlformats.org/drawingml/2006/table">
            <a:tbl>
              <a:tblPr>
                <a:noFill/>
                <a:tableStyleId>{9B11E497-8DCF-487E-BBCC-19FC8F226103}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Non-US IPs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when users login from outside of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&gt;200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12" name="Google Shape;1512;p105"/>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maximum number of non-US IPs was 120 and the average was around 100, which is good for baseline. Alert threshold for 200 ensures that any suspiciously high non-US IPs are flagged while reducing chances of false positives</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19" name="Google Shape;1519;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0" name="Google Shape;1520;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21" name="Google Shape;1521;p10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2" name="Google Shape;1522;p106"/>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23" name="Google Shape;1523;p106"/>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24" name="Google Shape;1524;p106"/>
          <p:cNvPicPr preferRelativeResize="0"/>
          <p:nvPr/>
        </p:nvPicPr>
        <p:blipFill>
          <a:blip r:embed="rId3">
            <a:alphaModFix/>
          </a:blip>
          <a:stretch>
            <a:fillRect/>
          </a:stretch>
        </p:blipFill>
        <p:spPr>
          <a:xfrm>
            <a:off x="760938" y="3718148"/>
            <a:ext cx="10745100" cy="5792528"/>
          </a:xfrm>
          <a:prstGeom prst="rect">
            <a:avLst/>
          </a:prstGeom>
          <a:noFill/>
          <a:ln>
            <a:noFill/>
          </a:ln>
        </p:spPr>
      </p:pic>
      <p:pic>
        <p:nvPicPr>
          <p:cNvPr id="1525" name="Google Shape;1525;p106"/>
          <p:cNvPicPr preferRelativeResize="0"/>
          <p:nvPr/>
        </p:nvPicPr>
        <p:blipFill>
          <a:blip r:embed="rId4">
            <a:alphaModFix/>
          </a:blip>
          <a:stretch>
            <a:fillRect/>
          </a:stretch>
        </p:blipFill>
        <p:spPr>
          <a:xfrm>
            <a:off x="12601807" y="3718138"/>
            <a:ext cx="11014754" cy="5792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id="1530" name="Google Shape;1530;p10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31" name="Google Shape;1531;p10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32" name="Google Shape;1532;p10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33" name="Google Shape;1533;p10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39" name="Google Shape;1539;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0" name="Google Shape;1540;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0" lvl="0" marL="0" rtl="0" algn="l">
              <a:spcBef>
                <a:spcPts val="1200"/>
              </a:spcBef>
              <a:spcAft>
                <a:spcPts val="0"/>
              </a:spcAft>
              <a:buClr>
                <a:schemeClr val="dk1"/>
              </a:buClr>
              <a:buSzPts val="1100"/>
              <a:buFont typeface="Arial"/>
              <a:buNone/>
            </a:pPr>
            <a:r>
              <a:rPr lang="en-US" sz="4400">
                <a:solidFill>
                  <a:schemeClr val="dk1"/>
                </a:solidFill>
              </a:rPr>
              <a:t>Summarize your findings from your alerts when analyzing the attack logs. Were the thresholds correct?</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Events for the signature “An attempt was made to reset an account's password” increased from 6.19% to 35.7%.</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Events for the signature “A user account was locked out” increased from 6.49% to 30.4%.</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These trends highlight a notable escalation in suspicious activity targeting user accounts.</a:t>
            </a:r>
            <a:endParaRPr sz="4400">
              <a:solidFill>
                <a:schemeClr val="dk1"/>
              </a:solidFill>
            </a:endParaRPr>
          </a:p>
          <a:p>
            <a:pPr indent="0" lvl="0" marL="914400" rtl="0" algn="l">
              <a:lnSpc>
                <a:spcPct val="115000"/>
              </a:lnSpc>
              <a:spcBef>
                <a:spcPts val="1000"/>
              </a:spcBef>
              <a:spcAft>
                <a:spcPts val="0"/>
              </a:spcAft>
              <a:buClr>
                <a:schemeClr val="dk1"/>
              </a:buClr>
              <a:buSzPts val="1100"/>
              <a:buFont typeface="Arial"/>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46" name="Google Shape;1546;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7" name="Google Shape;1547;p109"/>
          <p:cNvSpPr txBox="1"/>
          <p:nvPr>
            <p:ph idx="3" type="body"/>
          </p:nvPr>
        </p:nvSpPr>
        <p:spPr>
          <a:xfrm>
            <a:off x="717425" y="2070600"/>
            <a:ext cx="22942800" cy="9866700"/>
          </a:xfrm>
          <a:prstGeom prst="rect">
            <a:avLst/>
          </a:prstGeom>
        </p:spPr>
        <p:txBody>
          <a:bodyPr anchorCtr="0" anchor="t" bIns="2437975" lIns="1219000" spcFirstLastPara="1" rIns="1219000" wrap="square" tIns="0">
            <a:noAutofit/>
          </a:bodyPr>
          <a:lstStyle/>
          <a:p>
            <a:pPr indent="-508000" lvl="0" marL="914400" rtl="0" algn="l">
              <a:spcBef>
                <a:spcPts val="0"/>
              </a:spcBef>
              <a:spcAft>
                <a:spcPts val="0"/>
              </a:spcAft>
              <a:buClr>
                <a:schemeClr val="dk1"/>
              </a:buClr>
              <a:buSzPts val="4400"/>
              <a:buChar char="●"/>
            </a:pPr>
            <a:r>
              <a:rPr lang="en-US" sz="4400">
                <a:solidFill>
                  <a:schemeClr val="dk1"/>
                </a:solidFill>
              </a:rPr>
              <a:t>the Hourly Failed Activity alert worked well, the threshold was set at &gt;15, with the alert baseline being at 6 and there were 30+, which would have set of the alert.</a:t>
            </a:r>
            <a:endParaRPr sz="4400">
              <a:solidFill>
                <a:schemeClr val="dk1"/>
              </a:solidFill>
            </a:endParaRPr>
          </a:p>
          <a:p>
            <a:pPr indent="-508000" lvl="0" marL="914400" rtl="0" algn="l">
              <a:spcBef>
                <a:spcPts val="1200"/>
              </a:spcBef>
              <a:spcAft>
                <a:spcPts val="0"/>
              </a:spcAft>
              <a:buClr>
                <a:schemeClr val="dk1"/>
              </a:buClr>
              <a:buSzPts val="4400"/>
              <a:buChar char="●"/>
            </a:pPr>
            <a:r>
              <a:rPr lang="en-US" sz="4400">
                <a:solidFill>
                  <a:schemeClr val="dk1"/>
                </a:solidFill>
              </a:rPr>
              <a:t>the Hourly Successful Log-on also worked well, the threshold was set at &gt;25 with the baseline being at 14, and there were 30+,  which would have also triggered the alert. </a:t>
            </a:r>
            <a:endParaRPr sz="4400">
              <a:solidFill>
                <a:schemeClr val="dk1"/>
              </a:solidFill>
            </a:endParaRPr>
          </a:p>
          <a:p>
            <a:pPr indent="0" lvl="0" marL="91440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1200"/>
              </a:spcAft>
              <a:buClr>
                <a:schemeClr val="dk1"/>
              </a:buClr>
              <a:buSzPts val="1100"/>
              <a:buFont typeface="Arial"/>
              <a:buNone/>
            </a:pPr>
            <a:r>
              <a:rPr lang="en-US" sz="4400">
                <a:solidFill>
                  <a:schemeClr val="dk1"/>
                </a:solidFill>
              </a:rPr>
              <a:t>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53" name="Google Shape;1553;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4" name="Google Shape;1554;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On March 24, 2020, between 8PM and 11PM, there were 1,811 instances of “A user account was locked out” for user_a</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On March 25, 2020, between 4AM and 7AM, there were 2,128 instances of “An attempt was made to reset an account password” for user_k</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On March 25, 2020, between 6AM and 9AM, there were 432 instances of “An account was successfully logged on” for user_j</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60" name="Google Shape;156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1" name="Google Shape;1561;p111"/>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562" name="Google Shape;1562;p111"/>
          <p:cNvPicPr preferRelativeResize="0"/>
          <p:nvPr/>
        </p:nvPicPr>
        <p:blipFill>
          <a:blip r:embed="rId3">
            <a:alphaModFix/>
          </a:blip>
          <a:stretch>
            <a:fillRect/>
          </a:stretch>
        </p:blipFill>
        <p:spPr>
          <a:xfrm>
            <a:off x="1384775" y="2683237"/>
            <a:ext cx="22038400" cy="9275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68" name="Google Shape;1568;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9" name="Google Shape;1569;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404 response code occurrences have surged from 213 to 679, indicating a significant rise in failed requests.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webpage tuxradar.com has been accessed, highlighting a potential target of interest.</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POST requests have increased dramatically from 1.06% to 29.4%.</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75" name="Google Shape;1575;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6" name="Google Shape;1576;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non-US IP identification alert worked well. The threshold was set at &gt;200 and there were 800+ IPs from Ukraine, which means that an alert would have been </a:t>
            </a:r>
            <a:r>
              <a:rPr lang="en-US" sz="4400">
                <a:solidFill>
                  <a:schemeClr val="dk1"/>
                </a:solidFill>
              </a:rPr>
              <a:t>triggered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Post method alert was also successful, as the threshold was &gt;10 and there were 800+ Post events that occurred at </a:t>
            </a:r>
            <a:r>
              <a:rPr lang="en-US" sz="4400">
                <a:solidFill>
                  <a:schemeClr val="dk1"/>
                </a:solidFill>
              </a:rPr>
              <a:t>4:05:59 PM in 0.001 seconds and this alert would have been triggered as well</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82" name="Google Shape;158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On March 25, 2020, there was a spike in GET method between 1PM and 3PM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On March 25, 2020, there was a spike in POST method between 3PM and 5PM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877 POST requests were made from Ukraine, with 844 occurring at 4:05:59 PM within 0.001 seconds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URI count was </a:t>
            </a:r>
            <a:r>
              <a:rPr lang="en-US" sz="4400">
                <a:solidFill>
                  <a:schemeClr val="dk1"/>
                </a:solidFill>
              </a:rPr>
              <a:t>reduced to 613 from 1,498 showing a significant drop</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user agents reduced to 209 from 558, showing a significant drop</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Percentage of 404 errors increased to 15% from 2.1%, showing a significant increase</a:t>
            </a:r>
            <a:endParaRPr sz="4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89" name="Google Shape;1589;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0" name="Google Shape;1590;p115"/>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591" name="Google Shape;1591;p115"/>
          <p:cNvPicPr preferRelativeResize="0"/>
          <p:nvPr/>
        </p:nvPicPr>
        <p:blipFill>
          <a:blip r:embed="rId3">
            <a:alphaModFix/>
          </a:blip>
          <a:stretch>
            <a:fillRect/>
          </a:stretch>
        </p:blipFill>
        <p:spPr>
          <a:xfrm>
            <a:off x="2957738" y="2006363"/>
            <a:ext cx="18462177" cy="8176376"/>
          </a:xfrm>
          <a:prstGeom prst="rect">
            <a:avLst/>
          </a:prstGeom>
          <a:noFill/>
          <a:ln>
            <a:noFill/>
          </a:ln>
        </p:spPr>
      </p:pic>
      <p:pic>
        <p:nvPicPr>
          <p:cNvPr id="1592" name="Google Shape;1592;p115"/>
          <p:cNvPicPr preferRelativeResize="0"/>
          <p:nvPr/>
        </p:nvPicPr>
        <p:blipFill>
          <a:blip r:embed="rId4">
            <a:alphaModFix/>
          </a:blip>
          <a:stretch>
            <a:fillRect/>
          </a:stretch>
        </p:blipFill>
        <p:spPr>
          <a:xfrm>
            <a:off x="5134438" y="10308700"/>
            <a:ext cx="14761784" cy="2645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pic>
        <p:nvPicPr>
          <p:cNvPr id="1597" name="Google Shape;1597;p11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98" name="Google Shape;1598;p11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99" name="Google Shape;1599;p11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00" name="Google Shape;1600;p11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06" name="Google Shape;1606;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7" name="Google Shape;1607;p11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What were your overall findings from the attack that took place?</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The attackers successfully brute-forced their way into the company’s Windows server. This likely enabled them to open a port, which was then exploited to execute</a:t>
            </a:r>
            <a:r>
              <a:rPr lang="en-US" sz="4400">
                <a:solidFill>
                  <a:schemeClr val="dk1"/>
                </a:solidFill>
              </a:rPr>
              <a:t> a DDOS attack on the Apache server</a:t>
            </a:r>
            <a:br>
              <a:rPr lang="en-US" sz="4400">
                <a:solidFill>
                  <a:schemeClr val="dk1"/>
                </a:solidFill>
              </a:rPr>
            </a:b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To protect VSI from future attacks, what future mitigations would you recommend?</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Implement Multi-Factor Authentication (MFA) and enforce account lockouts after several failed login attempts to prevent brute force attacks.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Deploy IDS/IPS for real-time monitoring and automated alerts for unusual activity, such as traffic spikes.</a:t>
            </a:r>
            <a:endParaRPr sz="4400">
              <a:solidFill>
                <a:schemeClr val="dk1"/>
              </a:solidFill>
            </a:endParaRPr>
          </a:p>
          <a:p>
            <a:pPr indent="-508000" lvl="1" marL="1371600" rtl="0" algn="l">
              <a:lnSpc>
                <a:spcPct val="115000"/>
              </a:lnSpc>
              <a:spcBef>
                <a:spcPts val="1000"/>
              </a:spcBef>
              <a:spcAft>
                <a:spcPts val="1000"/>
              </a:spcAft>
              <a:buClr>
                <a:schemeClr val="dk1"/>
              </a:buClr>
              <a:buSzPts val="4400"/>
              <a:buChar char="○"/>
            </a:pPr>
            <a:r>
              <a:rPr lang="en-US" sz="4400">
                <a:solidFill>
                  <a:schemeClr val="dk1"/>
                </a:solidFill>
              </a:rPr>
              <a:t>Limit login access to US-based IP addresses to minimize the risk of unauthorized foreign access.</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sz="3400">
                <a:solidFill>
                  <a:schemeClr val="dk1"/>
                </a:solidFill>
              </a:rPr>
              <a:t>We are assuming the role of a Security Operations Center (SOC) analyst for a small company called Virtual Space Industries (VSI), which specializes in designing virtual-reality programs tailored for businesses. </a:t>
            </a:r>
            <a:endParaRPr sz="3400">
              <a:solidFill>
                <a:schemeClr val="dk1"/>
              </a:solidFill>
            </a:endParaRPr>
          </a:p>
          <a:p>
            <a:pPr indent="0" lvl="0" marL="0" rtl="0" algn="l">
              <a:lnSpc>
                <a:spcPct val="115000"/>
              </a:lnSpc>
              <a:spcBef>
                <a:spcPts val="0"/>
              </a:spcBef>
              <a:spcAft>
                <a:spcPts val="0"/>
              </a:spcAft>
              <a:buNone/>
            </a:pPr>
            <a:r>
              <a:t/>
            </a:r>
            <a:endParaRPr sz="3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3400">
                <a:solidFill>
                  <a:schemeClr val="dk1"/>
                </a:solidFill>
              </a:rPr>
              <a:t>The Situation:</a:t>
            </a:r>
            <a:endParaRPr sz="3400">
              <a:solidFill>
                <a:schemeClr val="dk1"/>
              </a:solidFill>
            </a:endParaRPr>
          </a:p>
          <a:p>
            <a:pPr indent="-431800" lvl="0" marL="914400" rtl="0" algn="just">
              <a:lnSpc>
                <a:spcPct val="115000"/>
              </a:lnSpc>
              <a:spcBef>
                <a:spcPts val="0"/>
              </a:spcBef>
              <a:spcAft>
                <a:spcPts val="0"/>
              </a:spcAft>
              <a:buClr>
                <a:schemeClr val="dk1"/>
              </a:buClr>
              <a:buSzPts val="3200"/>
              <a:buChar char="●"/>
            </a:pPr>
            <a:r>
              <a:rPr lang="en-US" sz="3200">
                <a:solidFill>
                  <a:schemeClr val="dk1"/>
                </a:solidFill>
              </a:rPr>
              <a:t>VSI has received intelligence suggesting that a competitor, JobeCorp, might attempt to sabotage VSI's business operations through cyberattacks.</a:t>
            </a:r>
            <a:endParaRPr sz="3200">
              <a:solidFill>
                <a:schemeClr val="dk1"/>
              </a:solidFill>
            </a:endParaRPr>
          </a:p>
          <a:p>
            <a:pPr indent="-431800" lvl="0" marL="914400" rtl="0" algn="just">
              <a:lnSpc>
                <a:spcPct val="115000"/>
              </a:lnSpc>
              <a:spcBef>
                <a:spcPts val="0"/>
              </a:spcBef>
              <a:spcAft>
                <a:spcPts val="0"/>
              </a:spcAft>
              <a:buClr>
                <a:schemeClr val="dk1"/>
              </a:buClr>
              <a:buSzPts val="3200"/>
              <a:buChar char="●"/>
            </a:pPr>
            <a:r>
              <a:rPr lang="en-US" sz="3200">
                <a:solidFill>
                  <a:schemeClr val="dk1"/>
                </a:solidFill>
              </a:rPr>
              <a:t>The goal of these attacks would be to disrupt VSI’s systems, compromising their business continuity and client trust.</a:t>
            </a:r>
            <a:endParaRPr sz="3200">
              <a:solidFill>
                <a:schemeClr val="dk1"/>
              </a:solidFill>
            </a:endParaRPr>
          </a:p>
          <a:p>
            <a:pPr indent="0" lvl="0" marL="0" rtl="0" algn="l">
              <a:lnSpc>
                <a:spcPct val="115000"/>
              </a:lnSpc>
              <a:spcBef>
                <a:spcPts val="0"/>
              </a:spcBef>
              <a:spcAft>
                <a:spcPts val="0"/>
              </a:spcAft>
              <a:buNone/>
            </a:pPr>
            <a:r>
              <a:t/>
            </a:r>
            <a:endParaRPr sz="3400">
              <a:solidFill>
                <a:schemeClr val="dk1"/>
              </a:solidFill>
            </a:endParaRPr>
          </a:p>
          <a:p>
            <a:pPr indent="0" lvl="0" marL="0" rtl="0" algn="l">
              <a:lnSpc>
                <a:spcPct val="115000"/>
              </a:lnSpc>
              <a:spcBef>
                <a:spcPts val="0"/>
              </a:spcBef>
              <a:spcAft>
                <a:spcPts val="0"/>
              </a:spcAft>
              <a:buNone/>
            </a:pPr>
            <a:r>
              <a:rPr lang="en-US" sz="3400">
                <a:solidFill>
                  <a:schemeClr val="dk1"/>
                </a:solidFill>
              </a:rPr>
              <a:t>The networking team has provided historical log data to assist in establishing baseline behaviors for normal system activity.</a:t>
            </a:r>
            <a:endParaRPr sz="3400">
              <a:solidFill>
                <a:schemeClr val="dk1"/>
              </a:solidFill>
            </a:endParaRPr>
          </a:p>
          <a:p>
            <a:pPr indent="0" lvl="0" marL="0" rtl="0" algn="l">
              <a:lnSpc>
                <a:spcPct val="115000"/>
              </a:lnSpc>
              <a:spcBef>
                <a:spcPts val="0"/>
              </a:spcBef>
              <a:spcAft>
                <a:spcPts val="0"/>
              </a:spcAft>
              <a:buNone/>
            </a:pPr>
            <a:r>
              <a:t/>
            </a:r>
            <a:endParaRPr sz="3400">
              <a:solidFill>
                <a:schemeClr val="dk1"/>
              </a:solidFill>
            </a:endParaRPr>
          </a:p>
          <a:p>
            <a:pPr indent="0" lvl="0" marL="0" rtl="0" algn="l">
              <a:lnSpc>
                <a:spcPct val="115000"/>
              </a:lnSpc>
              <a:spcBef>
                <a:spcPts val="0"/>
              </a:spcBef>
              <a:spcAft>
                <a:spcPts val="0"/>
              </a:spcAft>
              <a:buNone/>
            </a:pPr>
            <a:r>
              <a:rPr lang="en-US" sz="3400">
                <a:solidFill>
                  <a:schemeClr val="dk1"/>
                </a:solidFill>
              </a:rPr>
              <a:t>We were tasked to Build and maintain efficient Splunk workflows that:</a:t>
            </a:r>
            <a:endParaRPr sz="3400">
              <a:solidFill>
                <a:schemeClr val="dk1"/>
              </a:solidFill>
            </a:endParaRPr>
          </a:p>
          <a:p>
            <a:pPr indent="-438150" lvl="0" marL="457200" rtl="0" algn="just">
              <a:lnSpc>
                <a:spcPct val="115000"/>
              </a:lnSpc>
              <a:spcBef>
                <a:spcPts val="0"/>
              </a:spcBef>
              <a:spcAft>
                <a:spcPts val="0"/>
              </a:spcAft>
              <a:buClr>
                <a:schemeClr val="dk1"/>
              </a:buClr>
              <a:buSzPts val="3300"/>
              <a:buChar char="●"/>
            </a:pPr>
            <a:r>
              <a:rPr lang="en-US" sz="3300">
                <a:solidFill>
                  <a:schemeClr val="dk1"/>
                </a:solidFill>
              </a:rPr>
              <a:t>Detect anomalies.</a:t>
            </a:r>
            <a:endParaRPr sz="3300">
              <a:solidFill>
                <a:schemeClr val="dk1"/>
              </a:solidFill>
            </a:endParaRPr>
          </a:p>
          <a:p>
            <a:pPr indent="-438150" lvl="0" marL="457200" rtl="0" algn="just">
              <a:lnSpc>
                <a:spcPct val="115000"/>
              </a:lnSpc>
              <a:spcBef>
                <a:spcPts val="0"/>
              </a:spcBef>
              <a:spcAft>
                <a:spcPts val="0"/>
              </a:spcAft>
              <a:buClr>
                <a:schemeClr val="dk1"/>
              </a:buClr>
              <a:buSzPts val="3300"/>
              <a:buChar char="●"/>
            </a:pPr>
            <a:r>
              <a:rPr lang="en-US" sz="3300">
                <a:solidFill>
                  <a:schemeClr val="dk1"/>
                </a:solidFill>
              </a:rPr>
              <a:t>Generate actionable alerts.</a:t>
            </a:r>
            <a:endParaRPr sz="3300">
              <a:solidFill>
                <a:schemeClr val="dk1"/>
              </a:solidFill>
            </a:endParaRPr>
          </a:p>
          <a:p>
            <a:pPr indent="-438150" lvl="0" marL="457200" rtl="0" algn="just">
              <a:lnSpc>
                <a:spcPct val="115000"/>
              </a:lnSpc>
              <a:spcBef>
                <a:spcPts val="0"/>
              </a:spcBef>
              <a:spcAft>
                <a:spcPts val="0"/>
              </a:spcAft>
              <a:buClr>
                <a:schemeClr val="dk1"/>
              </a:buClr>
              <a:buSzPts val="3300"/>
              <a:buChar char="●"/>
            </a:pPr>
            <a:r>
              <a:rPr lang="en-US" sz="3300">
                <a:solidFill>
                  <a:schemeClr val="dk1"/>
                </a:solidFill>
              </a:rPr>
              <a:t>Provide insights through dashboards and reports.</a:t>
            </a:r>
            <a:endParaRPr sz="3300">
              <a:solidFill>
                <a:schemeClr val="dk1"/>
              </a:solidFill>
            </a:endParaRPr>
          </a:p>
          <a:p>
            <a:pPr indent="0" lvl="0" marL="0" rtl="0" algn="l">
              <a:lnSpc>
                <a:spcPct val="115000"/>
              </a:lnSpc>
              <a:spcBef>
                <a:spcPts val="0"/>
              </a:spcBef>
              <a:spcAft>
                <a:spcPts val="0"/>
              </a:spcAft>
              <a:buNone/>
            </a:pPr>
            <a:r>
              <a:t/>
            </a:r>
            <a:endParaRPr sz="3600">
              <a:solidFill>
                <a:schemeClr val="dk1"/>
              </a:solidFill>
            </a:endParaRPr>
          </a:p>
          <a:p>
            <a:pPr indent="0" lvl="0" marL="0" rtl="0" algn="l">
              <a:lnSpc>
                <a:spcPct val="115000"/>
              </a:lnSpc>
              <a:spcBef>
                <a:spcPts val="0"/>
              </a:spcBef>
              <a:spcAft>
                <a:spcPts val="0"/>
              </a:spcAft>
              <a:buNone/>
            </a:pPr>
            <a:r>
              <a:t/>
            </a:r>
            <a:endParaRPr sz="3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3600">
              <a:solidFill>
                <a:schemeClr val="dk1"/>
              </a:solidFill>
            </a:endParaRPr>
          </a:p>
          <a:p>
            <a:pPr indent="0" lvl="0" marL="914400" rtl="0" algn="l">
              <a:lnSpc>
                <a:spcPct val="115000"/>
              </a:lnSpc>
              <a:spcBef>
                <a:spcPts val="0"/>
              </a:spcBef>
              <a:spcAft>
                <a:spcPts val="1000"/>
              </a:spcAft>
              <a:buNone/>
            </a:pPr>
            <a:r>
              <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68" y="4097092"/>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solidFill>
                  <a:schemeClr val="lt1"/>
                </a:solidFill>
              </a:rPr>
              <a:t>Splunk Add-on for Apache Web Server</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54" name="Google Shape;1354;p87"/>
          <p:cNvPicPr preferRelativeResize="0"/>
          <p:nvPr/>
        </p:nvPicPr>
        <p:blipFill>
          <a:blip r:embed="rId4">
            <a:alphaModFix/>
          </a:blip>
          <a:stretch>
            <a:fillRect/>
          </a:stretch>
        </p:blipFill>
        <p:spPr>
          <a:xfrm>
            <a:off x="2471875" y="6698025"/>
            <a:ext cx="8667750" cy="497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Apache Web Server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60" name="Google Shape;1360;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1" name="Google Shape;1361;p88"/>
          <p:cNvSpPr txBox="1"/>
          <p:nvPr/>
        </p:nvSpPr>
        <p:spPr>
          <a:xfrm>
            <a:off x="7375175" y="7317288"/>
            <a:ext cx="937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p>
        </p:txBody>
      </p:sp>
      <p:sp>
        <p:nvSpPr>
          <p:cNvPr id="1362" name="Google Shape;1362;p88"/>
          <p:cNvSpPr txBox="1"/>
          <p:nvPr/>
        </p:nvSpPr>
        <p:spPr>
          <a:xfrm>
            <a:off x="1212200" y="2397300"/>
            <a:ext cx="21550500" cy="58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700">
                <a:solidFill>
                  <a:schemeClr val="dk1"/>
                </a:solidFill>
              </a:rPr>
              <a:t>Given that web servers are a key platform for the company, we have chosen the Splunk Add-on for Apache Web Server to enhance monitoring and analysis capabilities</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rPr lang="en-US" sz="2700">
                <a:solidFill>
                  <a:schemeClr val="dk1"/>
                </a:solidFill>
              </a:rPr>
              <a:t>Simplified Data Collection</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rPr lang="en-US" sz="2700">
                <a:solidFill>
                  <a:schemeClr val="dk1"/>
                </a:solidFill>
              </a:rPr>
              <a:t>•	The add-on collects access and error logs directly from Apache web servers, ensuring seamless integration with Splunk.</a:t>
            </a:r>
            <a:endParaRPr sz="2700">
              <a:solidFill>
                <a:schemeClr val="dk1"/>
              </a:solidFill>
            </a:endParaRPr>
          </a:p>
          <a:p>
            <a:pPr indent="0" lvl="0" marL="0" rtl="0" algn="l">
              <a:lnSpc>
                <a:spcPct val="115000"/>
              </a:lnSpc>
              <a:spcBef>
                <a:spcPts val="0"/>
              </a:spcBef>
              <a:spcAft>
                <a:spcPts val="0"/>
              </a:spcAft>
              <a:buNone/>
            </a:pPr>
            <a:r>
              <a:rPr lang="en-US" sz="2700">
                <a:solidFill>
                  <a:schemeClr val="dk1"/>
                </a:solidFill>
              </a:rPr>
              <a:t>•	It eliminates the need for manual configuration of log forwarding or custom scripts</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a:p>
            <a:pPr indent="0" lvl="0" marL="0" rtl="0" algn="l">
              <a:lnSpc>
                <a:spcPct val="115000"/>
              </a:lnSpc>
              <a:spcBef>
                <a:spcPts val="0"/>
              </a:spcBef>
              <a:spcAft>
                <a:spcPts val="0"/>
              </a:spcAft>
              <a:buNone/>
            </a:pPr>
            <a:r>
              <a:t/>
            </a:r>
            <a:endParaRPr sz="2700">
              <a:solidFill>
                <a:schemeClr val="dk1"/>
              </a:solidFill>
            </a:endParaRPr>
          </a:p>
        </p:txBody>
      </p:sp>
      <p:pic>
        <p:nvPicPr>
          <p:cNvPr id="1363" name="Google Shape;1363;p88"/>
          <p:cNvPicPr preferRelativeResize="0"/>
          <p:nvPr/>
        </p:nvPicPr>
        <p:blipFill>
          <a:blip r:embed="rId3">
            <a:alphaModFix/>
          </a:blip>
          <a:stretch>
            <a:fillRect/>
          </a:stretch>
        </p:blipFill>
        <p:spPr>
          <a:xfrm>
            <a:off x="1520825" y="6971275"/>
            <a:ext cx="9947500" cy="5092575"/>
          </a:xfrm>
          <a:prstGeom prst="rect">
            <a:avLst/>
          </a:prstGeom>
          <a:noFill/>
          <a:ln>
            <a:noFill/>
          </a:ln>
        </p:spPr>
      </p:pic>
      <p:pic>
        <p:nvPicPr>
          <p:cNvPr id="1364" name="Google Shape;1364;p88"/>
          <p:cNvPicPr preferRelativeResize="0"/>
          <p:nvPr/>
        </p:nvPicPr>
        <p:blipFill>
          <a:blip r:embed="rId4">
            <a:alphaModFix/>
          </a:blip>
          <a:stretch>
            <a:fillRect/>
          </a:stretch>
        </p:blipFill>
        <p:spPr>
          <a:xfrm>
            <a:off x="12392650" y="6825375"/>
            <a:ext cx="10091176" cy="538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Apache Web Server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70" name="Google Shape;1370;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1" name="Google Shape;1371;p89"/>
          <p:cNvSpPr txBox="1"/>
          <p:nvPr/>
        </p:nvSpPr>
        <p:spPr>
          <a:xfrm>
            <a:off x="1867350" y="2333050"/>
            <a:ext cx="21456600" cy="1153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2700"/>
          </a:p>
          <a:p>
            <a:pPr indent="0" lvl="0" marL="0" rtl="0" algn="l">
              <a:lnSpc>
                <a:spcPct val="115000"/>
              </a:lnSpc>
              <a:spcBef>
                <a:spcPts val="0"/>
              </a:spcBef>
              <a:spcAft>
                <a:spcPts val="0"/>
              </a:spcAft>
              <a:buClr>
                <a:schemeClr val="dk1"/>
              </a:buClr>
              <a:buSzPts val="1100"/>
              <a:buFont typeface="Arial"/>
              <a:buNone/>
            </a:pPr>
            <a:r>
              <a:t/>
            </a:r>
            <a:endParaRPr sz="2700"/>
          </a:p>
          <a:p>
            <a:pPr indent="-400050" lvl="0" marL="457200" rtl="0" algn="l">
              <a:lnSpc>
                <a:spcPct val="115000"/>
              </a:lnSpc>
              <a:spcBef>
                <a:spcPts val="0"/>
              </a:spcBef>
              <a:spcAft>
                <a:spcPts val="0"/>
              </a:spcAft>
              <a:buSzPts val="2700"/>
              <a:buChar char="❖"/>
            </a:pPr>
            <a:r>
              <a:rPr lang="en-US" sz="2700"/>
              <a:t>Pre-Built Data Parsing</a:t>
            </a:r>
            <a:endParaRPr sz="2700"/>
          </a:p>
          <a:p>
            <a:pPr indent="0" lvl="0" marL="1371600" rtl="0" algn="l">
              <a:lnSpc>
                <a:spcPct val="115000"/>
              </a:lnSpc>
              <a:spcBef>
                <a:spcPts val="0"/>
              </a:spcBef>
              <a:spcAft>
                <a:spcPts val="0"/>
              </a:spcAft>
              <a:buNone/>
            </a:pPr>
            <a:r>
              <a:t/>
            </a:r>
            <a:endParaRPr sz="2700"/>
          </a:p>
          <a:p>
            <a:pPr indent="0" lvl="0" marL="0" rtl="0" algn="l">
              <a:lnSpc>
                <a:spcPct val="115000"/>
              </a:lnSpc>
              <a:spcBef>
                <a:spcPts val="0"/>
              </a:spcBef>
              <a:spcAft>
                <a:spcPts val="0"/>
              </a:spcAft>
              <a:buClr>
                <a:schemeClr val="dk1"/>
              </a:buClr>
              <a:buSzPts val="1100"/>
              <a:buFont typeface="Arial"/>
              <a:buNone/>
            </a:pPr>
            <a:r>
              <a:rPr lang="en-US" sz="2700"/>
              <a:t>  Reduces the need for manual regex extractions or custom field definitions</a:t>
            </a:r>
            <a:endParaRPr sz="2700"/>
          </a:p>
          <a:p>
            <a:pPr indent="0" lvl="0" marL="0" rtl="0" algn="l">
              <a:lnSpc>
                <a:spcPct val="115000"/>
              </a:lnSpc>
              <a:spcBef>
                <a:spcPts val="0"/>
              </a:spcBef>
              <a:spcAft>
                <a:spcPts val="0"/>
              </a:spcAft>
              <a:buClr>
                <a:schemeClr val="dk1"/>
              </a:buClr>
              <a:buSzPts val="1100"/>
              <a:buFont typeface="Arial"/>
              <a:buNone/>
            </a:pPr>
            <a:r>
              <a:rPr lang="en-US" sz="2700"/>
              <a:t>       Automatically parses raw Apache logs into structured fields, such as:</a:t>
            </a:r>
            <a:endParaRPr sz="2700"/>
          </a:p>
          <a:p>
            <a:pPr indent="0" lvl="0" marL="0" rtl="0" algn="l">
              <a:lnSpc>
                <a:spcPct val="115000"/>
              </a:lnSpc>
              <a:spcBef>
                <a:spcPts val="0"/>
              </a:spcBef>
              <a:spcAft>
                <a:spcPts val="0"/>
              </a:spcAft>
              <a:buClr>
                <a:schemeClr val="dk1"/>
              </a:buClr>
              <a:buSzPts val="1100"/>
              <a:buFont typeface="Arial"/>
              <a:buNone/>
            </a:pPr>
            <a:r>
              <a:rPr lang="en-US" sz="2700"/>
              <a:t>         IP addresses</a:t>
            </a:r>
            <a:endParaRPr sz="2700"/>
          </a:p>
          <a:p>
            <a:pPr indent="0" lvl="0" marL="0" rtl="0" algn="l">
              <a:lnSpc>
                <a:spcPct val="115000"/>
              </a:lnSpc>
              <a:spcBef>
                <a:spcPts val="0"/>
              </a:spcBef>
              <a:spcAft>
                <a:spcPts val="0"/>
              </a:spcAft>
              <a:buClr>
                <a:schemeClr val="dk1"/>
              </a:buClr>
              <a:buSzPts val="1100"/>
              <a:buFont typeface="Arial"/>
              <a:buNone/>
            </a:pPr>
            <a:r>
              <a:rPr lang="en-US" sz="2700"/>
              <a:t>         Timestamps</a:t>
            </a:r>
            <a:endParaRPr sz="2700"/>
          </a:p>
          <a:p>
            <a:pPr indent="0" lvl="0" marL="0" rtl="0" algn="l">
              <a:lnSpc>
                <a:spcPct val="115000"/>
              </a:lnSpc>
              <a:spcBef>
                <a:spcPts val="0"/>
              </a:spcBef>
              <a:spcAft>
                <a:spcPts val="0"/>
              </a:spcAft>
              <a:buNone/>
            </a:pPr>
            <a:r>
              <a:rPr lang="en-US" sz="2700"/>
              <a:t>         HTTP methods (GET, POST, etc.) </a:t>
            </a:r>
            <a:endParaRPr sz="2700"/>
          </a:p>
          <a:p>
            <a:pPr indent="0" lvl="0" marL="0" rtl="0" algn="l">
              <a:lnSpc>
                <a:spcPct val="115000"/>
              </a:lnSpc>
              <a:spcBef>
                <a:spcPts val="0"/>
              </a:spcBef>
              <a:spcAft>
                <a:spcPts val="0"/>
              </a:spcAft>
              <a:buNone/>
            </a:pPr>
            <a:r>
              <a:rPr lang="en-US" sz="2700"/>
              <a:t>         URLs and response codes </a:t>
            </a:r>
            <a:endParaRPr sz="2700"/>
          </a:p>
          <a:p>
            <a:pPr indent="0" lvl="0" marL="0" rtl="0" algn="l">
              <a:lnSpc>
                <a:spcPct val="115000"/>
              </a:lnSpc>
              <a:spcBef>
                <a:spcPts val="0"/>
              </a:spcBef>
              <a:spcAft>
                <a:spcPts val="0"/>
              </a:spcAft>
              <a:buNone/>
            </a:pPr>
            <a:r>
              <a:rPr lang="en-US" sz="2700"/>
              <a:t>         User agents and referrers.</a:t>
            </a:r>
            <a:endParaRPr sz="2700"/>
          </a:p>
          <a:p>
            <a:pPr indent="0" lvl="0" marL="0" rtl="0" algn="l">
              <a:lnSpc>
                <a:spcPct val="115000"/>
              </a:lnSpc>
              <a:spcBef>
                <a:spcPts val="0"/>
              </a:spcBef>
              <a:spcAft>
                <a:spcPts val="0"/>
              </a:spcAft>
              <a:buNone/>
            </a:pPr>
            <a:r>
              <a:t/>
            </a:r>
            <a:endParaRPr sz="2700"/>
          </a:p>
          <a:p>
            <a:pPr indent="-400050" lvl="0" marL="457200" rtl="0" algn="l">
              <a:lnSpc>
                <a:spcPct val="115000"/>
              </a:lnSpc>
              <a:spcBef>
                <a:spcPts val="0"/>
              </a:spcBef>
              <a:spcAft>
                <a:spcPts val="0"/>
              </a:spcAft>
              <a:buSzPts val="2700"/>
              <a:buChar char="❖"/>
            </a:pPr>
            <a:r>
              <a:rPr lang="en-US" sz="2700"/>
              <a:t>Security Monitoring</a:t>
            </a:r>
            <a:endParaRPr sz="2700"/>
          </a:p>
          <a:p>
            <a:pPr indent="0" lvl="0" marL="914400" rtl="0" algn="l">
              <a:lnSpc>
                <a:spcPct val="115000"/>
              </a:lnSpc>
              <a:spcBef>
                <a:spcPts val="0"/>
              </a:spcBef>
              <a:spcAft>
                <a:spcPts val="0"/>
              </a:spcAft>
              <a:buNone/>
            </a:pPr>
            <a:r>
              <a:t/>
            </a:r>
            <a:endParaRPr sz="2700"/>
          </a:p>
          <a:p>
            <a:pPr indent="0" lvl="0" marL="457200" rtl="0" algn="l">
              <a:lnSpc>
                <a:spcPct val="115000"/>
              </a:lnSpc>
              <a:spcBef>
                <a:spcPts val="0"/>
              </a:spcBef>
              <a:spcAft>
                <a:spcPts val="0"/>
              </a:spcAft>
              <a:buNone/>
            </a:pPr>
            <a:r>
              <a:rPr lang="en-US" sz="2700"/>
              <a:t>Facilitates analysis of potential threats like:</a:t>
            </a:r>
            <a:endParaRPr sz="2700"/>
          </a:p>
          <a:p>
            <a:pPr indent="0" lvl="0" marL="457200" rtl="0" algn="l">
              <a:lnSpc>
                <a:spcPct val="115000"/>
              </a:lnSpc>
              <a:spcBef>
                <a:spcPts val="0"/>
              </a:spcBef>
              <a:spcAft>
                <a:spcPts val="0"/>
              </a:spcAft>
              <a:buNone/>
            </a:pPr>
            <a:r>
              <a:rPr lang="en-US" sz="2700"/>
              <a:t>   Malicious activity: Identifying patterns of repeated failed requests or unusual IP activity.</a:t>
            </a:r>
            <a:endParaRPr sz="2700"/>
          </a:p>
          <a:p>
            <a:pPr indent="0" lvl="0" marL="457200" rtl="0" algn="l">
              <a:lnSpc>
                <a:spcPct val="115000"/>
              </a:lnSpc>
              <a:spcBef>
                <a:spcPts val="0"/>
              </a:spcBef>
              <a:spcAft>
                <a:spcPts val="0"/>
              </a:spcAft>
              <a:buNone/>
            </a:pPr>
            <a:r>
              <a:rPr lang="en-US" sz="2700"/>
              <a:t>   DoS/DDoS indicators: Monitoring surges in request volumes from specific IPs or regions.</a:t>
            </a:r>
            <a:endParaRPr sz="2700"/>
          </a:p>
          <a:p>
            <a:pPr indent="0" lvl="0" marL="0" rtl="0" algn="l">
              <a:lnSpc>
                <a:spcPct val="115000"/>
              </a:lnSpc>
              <a:spcBef>
                <a:spcPts val="0"/>
              </a:spcBef>
              <a:spcAft>
                <a:spcPts val="0"/>
              </a:spcAft>
              <a:buClr>
                <a:schemeClr val="dk1"/>
              </a:buClr>
              <a:buSzPts val="1100"/>
              <a:buFont typeface="Arial"/>
              <a:buNone/>
            </a:pPr>
            <a:r>
              <a:t/>
            </a:r>
            <a:endParaRPr sz="2700"/>
          </a:p>
          <a:p>
            <a:pPr indent="-400050" lvl="0" marL="457200" rtl="0" algn="l">
              <a:lnSpc>
                <a:spcPct val="115000"/>
              </a:lnSpc>
              <a:spcBef>
                <a:spcPts val="0"/>
              </a:spcBef>
              <a:spcAft>
                <a:spcPts val="0"/>
              </a:spcAft>
              <a:buSzPts val="2700"/>
              <a:buChar char="❖"/>
            </a:pPr>
            <a:r>
              <a:rPr lang="en-US" sz="2700"/>
              <a:t>The add-on maps Apache log data to Splunk's Common Information Model (CIM). </a:t>
            </a:r>
            <a:endParaRPr sz="2700"/>
          </a:p>
          <a:p>
            <a:pPr indent="0" lvl="0" marL="457200" rtl="0" algn="l">
              <a:lnSpc>
                <a:spcPct val="115000"/>
              </a:lnSpc>
              <a:spcBef>
                <a:spcPts val="0"/>
              </a:spcBef>
              <a:spcAft>
                <a:spcPts val="0"/>
              </a:spcAft>
              <a:buNone/>
            </a:pPr>
            <a:r>
              <a:t/>
            </a:r>
            <a:endParaRPr sz="2700"/>
          </a:p>
          <a:p>
            <a:pPr indent="0" lvl="0" marL="457200" rtl="0" algn="l">
              <a:lnSpc>
                <a:spcPct val="115000"/>
              </a:lnSpc>
              <a:spcBef>
                <a:spcPts val="0"/>
              </a:spcBef>
              <a:spcAft>
                <a:spcPts val="0"/>
              </a:spcAft>
              <a:buNone/>
            </a:pPr>
            <a:r>
              <a:rPr lang="en-US" sz="2700"/>
              <a:t>This enables easier correlation of web server data with other logs (e.g., security logs, application logs) for a unified analysis.</a:t>
            </a:r>
            <a:endParaRPr sz="2700"/>
          </a:p>
          <a:p>
            <a:pPr indent="0" lvl="0" marL="0" rtl="0" algn="l">
              <a:lnSpc>
                <a:spcPct val="115000"/>
              </a:lnSpc>
              <a:spcBef>
                <a:spcPts val="0"/>
              </a:spcBef>
              <a:spcAft>
                <a:spcPts val="0"/>
              </a:spcAft>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None/>
            </a:pPr>
            <a:r>
              <a:t/>
            </a:r>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Apache Web Server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77" name="Google Shape;1377;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8" name="Google Shape;1378;p90"/>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79" name="Google Shape;1379;p90"/>
          <p:cNvPicPr preferRelativeResize="0"/>
          <p:nvPr/>
        </p:nvPicPr>
        <p:blipFill>
          <a:blip r:embed="rId3">
            <a:alphaModFix/>
          </a:blip>
          <a:stretch>
            <a:fillRect/>
          </a:stretch>
        </p:blipFill>
        <p:spPr>
          <a:xfrm>
            <a:off x="841650" y="2711400"/>
            <a:ext cx="22694349" cy="921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6" name="Google Shape;1386;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7" name="Google Shape;1387;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457200" rtl="0" algn="l">
              <a:spcBef>
                <a:spcPts val="0"/>
              </a:spcBef>
              <a:spcAft>
                <a:spcPts val="0"/>
              </a:spcAft>
              <a:buNone/>
            </a:pPr>
            <a:r>
              <a:rPr lang="en-US"/>
              <a:t>Windows logs provided detailed insights into system events, including security logins (successful and failed), system permissions, user names, user activities, and </a:t>
            </a:r>
            <a:r>
              <a:rPr lang="en-US"/>
              <a:t>log-on</a:t>
            </a:r>
            <a:r>
              <a:rPr lang="en-US"/>
              <a:t> details, helping to track unauthorized access, monitor changes, and analyze suspicious patterns for auditing and accountability.</a:t>
            </a:r>
            <a:endParaRPr/>
          </a:p>
        </p:txBody>
      </p:sp>
      <p:sp>
        <p:nvSpPr>
          <p:cNvPr id="1388" name="Google Shape;1388;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9" name="Google Shape;1389;p91"/>
          <p:cNvSpPr txBox="1"/>
          <p:nvPr>
            <p:ph idx="5" type="subTitle"/>
          </p:nvPr>
        </p:nvSpPr>
        <p:spPr>
          <a:xfrm>
            <a:off x="11908376" y="5701600"/>
            <a:ext cx="12501900" cy="6785700"/>
          </a:xfrm>
          <a:prstGeom prst="rect">
            <a:avLst/>
          </a:prstGeom>
        </p:spPr>
        <p:txBody>
          <a:bodyPr anchorCtr="0" anchor="t" bIns="0" lIns="1219000" spcFirstLastPara="1" rIns="1219000" wrap="square" tIns="0">
            <a:noAutofit/>
          </a:bodyPr>
          <a:lstStyle/>
          <a:p>
            <a:pPr indent="0" lvl="0" marL="457200" rtl="0" algn="l">
              <a:spcBef>
                <a:spcPts val="0"/>
              </a:spcBef>
              <a:spcAft>
                <a:spcPts val="0"/>
              </a:spcAft>
              <a:buNone/>
            </a:pPr>
            <a:r>
              <a:rPr lang="en-US">
                <a:solidFill>
                  <a:schemeClr val="dk1"/>
                </a:solidFill>
              </a:rPr>
              <a:t>Apache logs provided detailed information about web activity, including HTTP methods, response codes with their frequencies and usage percentages, timestamps, daily activity patterns, client IP addresses, countries of origin for requests, queried URI paths, and referrer domains to track traffic sources.</a:t>
            </a:r>
            <a:endParaRPr>
              <a:solidFill>
                <a:schemeClr val="dk1"/>
              </a:solidFill>
            </a:endParaRPr>
          </a:p>
        </p:txBody>
      </p:sp>
      <p:sp>
        <p:nvSpPr>
          <p:cNvPr id="1390" name="Google Shape;1390;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1" name="Google Shape;1391;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2" name="Google Shape;1392;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